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75" r:id="rId3"/>
    <p:sldId id="328" r:id="rId4"/>
    <p:sldId id="329" r:id="rId5"/>
    <p:sldId id="353" r:id="rId6"/>
    <p:sldId id="354" r:id="rId7"/>
    <p:sldId id="355" r:id="rId8"/>
    <p:sldId id="357" r:id="rId9"/>
    <p:sldId id="360" r:id="rId10"/>
    <p:sldId id="358" r:id="rId11"/>
    <p:sldId id="359" r:id="rId12"/>
    <p:sldId id="363" r:id="rId13"/>
    <p:sldId id="362" r:id="rId14"/>
    <p:sldId id="364" r:id="rId15"/>
    <p:sldId id="338" r:id="rId16"/>
    <p:sldId id="344" r:id="rId17"/>
    <p:sldId id="326" r:id="rId18"/>
  </p:sldIdLst>
  <p:sldSz cx="9144000" cy="6858000" type="screen4x3"/>
  <p:notesSz cx="7099300" cy="102346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46">
          <p15:clr>
            <a:srgbClr val="A4A3A4"/>
          </p15:clr>
        </p15:guide>
        <p15:guide id="2" orient="horz" pos="848">
          <p15:clr>
            <a:srgbClr val="A4A3A4"/>
          </p15:clr>
        </p15:guide>
        <p15:guide id="3" orient="horz" pos="3926">
          <p15:clr>
            <a:srgbClr val="A4A3A4"/>
          </p15:clr>
        </p15:guide>
        <p15:guide id="4" orient="horz" pos="3339">
          <p15:clr>
            <a:srgbClr val="A4A3A4"/>
          </p15:clr>
        </p15:guide>
        <p15:guide id="5" orient="horz" pos="1163">
          <p15:clr>
            <a:srgbClr val="A4A3A4"/>
          </p15:clr>
        </p15:guide>
        <p15:guide id="6" pos="350">
          <p15:clr>
            <a:srgbClr val="A4A3A4"/>
          </p15:clr>
        </p15:guide>
        <p15:guide id="7" pos="54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FFA7A7"/>
    <a:srgbClr val="C80032"/>
    <a:srgbClr val="DBDCDD"/>
    <a:srgbClr val="BABCBF"/>
    <a:srgbClr val="4D4D4D"/>
    <a:srgbClr val="FFE6CB"/>
    <a:srgbClr val="C0C0C0"/>
    <a:srgbClr val="E1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6" autoAdjust="0"/>
    <p:restoredTop sz="94700" autoAdjust="0"/>
  </p:normalViewPr>
  <p:slideViewPr>
    <p:cSldViewPr snapToGrid="0">
      <p:cViewPr>
        <p:scale>
          <a:sx n="77" d="100"/>
          <a:sy n="77" d="100"/>
        </p:scale>
        <p:origin x="-1356" y="-186"/>
      </p:cViewPr>
      <p:guideLst>
        <p:guide orient="horz" pos="1046"/>
        <p:guide orient="horz" pos="848"/>
        <p:guide orient="horz" pos="3926"/>
        <p:guide orient="horz" pos="3339"/>
        <p:guide orient="horz" pos="1163"/>
        <p:guide pos="350"/>
        <p:guide pos="5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3224"/>
        <p:guide pos="2236"/>
      </p:guideLst>
    </p:cSldViewPr>
  </p:notes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0D2AF-A531-4C90-B6DD-0AC3F5A9205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5849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38624F-082D-43EA-BC46-40BC165C159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998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56F1B-7DDB-49F5-AD79-6E965B6EBCA8}" type="slidenum">
              <a:rPr lang="bg-BG" smtClean="0"/>
              <a:pPr>
                <a:defRPr/>
              </a:pPr>
              <a:t>1</a:t>
            </a:fld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195694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6611938"/>
            <a:ext cx="9144000" cy="246062"/>
          </a:xfrm>
          <a:prstGeom prst="rect">
            <a:avLst/>
          </a:prstGeom>
          <a:solidFill>
            <a:srgbClr val="DBDC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51875" y="6611938"/>
            <a:ext cx="246063" cy="246062"/>
          </a:xfrm>
          <a:prstGeom prst="rect">
            <a:avLst/>
          </a:prstGeom>
          <a:solidFill>
            <a:srgbClr val="A2A4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8897938" y="6611938"/>
            <a:ext cx="246062" cy="246062"/>
          </a:xfrm>
          <a:prstGeom prst="rect">
            <a:avLst/>
          </a:prstGeom>
          <a:solidFill>
            <a:srgbClr val="8C8E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405813" y="6611938"/>
            <a:ext cx="246062" cy="246062"/>
          </a:xfrm>
          <a:prstGeom prst="rect">
            <a:avLst/>
          </a:prstGeom>
          <a:solidFill>
            <a:srgbClr val="E100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76250" y="659765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cs typeface="+mn-cs"/>
              </a:rPr>
              <a:t>Представяне на JESSICA</a:t>
            </a:r>
            <a:endParaRPr lang="bg-BG" sz="1200" b="1" dirty="0"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2895600" y="6611938"/>
            <a:ext cx="254000" cy="246062"/>
          </a:xfrm>
          <a:prstGeom prst="rect">
            <a:avLst/>
          </a:prstGeom>
          <a:solidFill>
            <a:srgbClr val="CECF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8366125" y="660082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FA6F58C9-AD29-4D15-B8B6-C97EC3CD75B0}" type="slidenum">
              <a:rPr lang="bg-BG" sz="1200" b="1">
                <a:solidFill>
                  <a:schemeClr val="bg1"/>
                </a:solidFill>
                <a:cs typeface="+mn-cs"/>
              </a:rPr>
              <a:pPr>
                <a:defRPr/>
              </a:pPr>
              <a:t>‹#›</a:t>
            </a:fld>
            <a:endParaRPr lang="bg-BG" sz="12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635000"/>
            <a:ext cx="9144000" cy="952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 baseline="-25000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24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24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BD13-1FCD-43EF-88DF-CF8E44851F9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3A13-4D53-40C1-9B57-09D9AA9FF70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D2A1-F7F7-4E56-959B-BAF765969E6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26C7-EFBD-418B-8B1A-373B8C0CC60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B8C1-F49F-46D3-AD4E-918A975BC10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E299-4F2C-4769-9242-260243B1887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DA929-B9FE-4F1E-898A-9A51919D11E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548D-CF6E-4485-BFB9-82A7CCBD7D1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727700"/>
            <a:ext cx="2133600" cy="1130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0"/>
            <a:ext cx="4879881" cy="701249"/>
          </a:xfrm>
          <a:prstGeom prst="rect">
            <a:avLst/>
          </a:prstGeom>
        </p:spPr>
      </p:pic>
      <p:pic>
        <p:nvPicPr>
          <p:cNvPr id="7" name="Picture 15" descr="RUDF_logo_bg_col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0800"/>
            <a:ext cx="927100" cy="52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flipV="1">
            <a:off x="0" y="627017"/>
            <a:ext cx="9144000" cy="742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635000"/>
            <a:ext cx="9144000" cy="952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 baseline="-250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92149-7056-475A-B27F-31F16C83321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F9BA-7B8E-4AB6-9C83-3EEF33EC300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DABC4-B56D-48B1-850B-5B46861085C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0"/>
            <a:ext cx="4879881" cy="70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0"/>
            <a:ext cx="4879881" cy="70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83319" cy="701101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635000"/>
            <a:ext cx="9144000" cy="952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 baseline="-25000">
              <a:cs typeface="+mn-cs"/>
            </a:endParaRPr>
          </a:p>
        </p:txBody>
      </p:sp>
      <p:pic>
        <p:nvPicPr>
          <p:cNvPr id="11" name="Picture 15" descr="RUDF_logo_bg_col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0800"/>
            <a:ext cx="927100" cy="52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842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dirty="0" err="1" smtClean="0"/>
              <a:t>Click</a:t>
            </a:r>
            <a:r>
              <a:rPr lang="bg-BG" dirty="0" smtClean="0"/>
              <a:t> to </a:t>
            </a:r>
            <a:r>
              <a:rPr lang="bg-BG" dirty="0" err="1" smtClean="0"/>
              <a:t>edit</a:t>
            </a:r>
            <a:r>
              <a:rPr lang="bg-BG" dirty="0" smtClean="0"/>
              <a:t> </a:t>
            </a:r>
            <a:r>
              <a:rPr lang="bg-BG" dirty="0" err="1" smtClean="0"/>
              <a:t>Master</a:t>
            </a:r>
            <a:r>
              <a:rPr lang="bg-BG" dirty="0" smtClean="0"/>
              <a:t> </a:t>
            </a:r>
            <a:r>
              <a:rPr lang="bg-BG" dirty="0" err="1" smtClean="0"/>
              <a:t>title</a:t>
            </a:r>
            <a:r>
              <a:rPr lang="bg-BG" dirty="0" smtClean="0"/>
              <a:t> </a:t>
            </a:r>
            <a:r>
              <a:rPr lang="bg-BG" dirty="0" err="1" smtClean="0"/>
              <a:t>style</a:t>
            </a:r>
            <a:endParaRPr lang="bg-BG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dirty="0" err="1" smtClean="0"/>
              <a:t>Click</a:t>
            </a:r>
            <a:r>
              <a:rPr lang="bg-BG" dirty="0" smtClean="0"/>
              <a:t> </a:t>
            </a:r>
            <a:r>
              <a:rPr lang="bg-BG" dirty="0" err="1" smtClean="0"/>
              <a:t>to</a:t>
            </a:r>
            <a:r>
              <a:rPr lang="bg-BG" dirty="0" smtClean="0"/>
              <a:t> </a:t>
            </a:r>
            <a:r>
              <a:rPr lang="bg-BG" dirty="0" err="1" smtClean="0"/>
              <a:t>edit</a:t>
            </a:r>
            <a:r>
              <a:rPr lang="bg-BG" dirty="0" smtClean="0"/>
              <a:t> </a:t>
            </a:r>
            <a:r>
              <a:rPr lang="bg-BG" dirty="0" err="1" smtClean="0"/>
              <a:t>Master</a:t>
            </a:r>
            <a:r>
              <a:rPr lang="bg-BG" dirty="0" smtClean="0"/>
              <a:t> </a:t>
            </a:r>
            <a:r>
              <a:rPr lang="bg-BG" dirty="0" err="1" smtClean="0"/>
              <a:t>text</a:t>
            </a:r>
            <a:r>
              <a:rPr lang="bg-BG" dirty="0" smtClean="0"/>
              <a:t> </a:t>
            </a:r>
            <a:r>
              <a:rPr lang="bg-BG" dirty="0" err="1" smtClean="0"/>
              <a:t>styles</a:t>
            </a:r>
            <a:endParaRPr lang="bg-BG" dirty="0" smtClean="0"/>
          </a:p>
          <a:p>
            <a:pPr lvl="1"/>
            <a:r>
              <a:rPr lang="bg-BG" dirty="0" err="1" smtClean="0"/>
              <a:t>Second</a:t>
            </a:r>
            <a:r>
              <a:rPr lang="bg-BG" dirty="0" smtClean="0"/>
              <a:t> </a:t>
            </a:r>
            <a:r>
              <a:rPr lang="bg-BG" dirty="0" err="1" smtClean="0"/>
              <a:t>level</a:t>
            </a:r>
            <a:endParaRPr lang="bg-BG" dirty="0" smtClean="0"/>
          </a:p>
          <a:p>
            <a:pPr lvl="2"/>
            <a:r>
              <a:rPr lang="bg-BG" dirty="0" err="1" smtClean="0"/>
              <a:t>Third</a:t>
            </a:r>
            <a:r>
              <a:rPr lang="bg-BG" dirty="0" smtClean="0"/>
              <a:t> </a:t>
            </a:r>
            <a:r>
              <a:rPr lang="bg-BG" dirty="0" err="1" smtClean="0"/>
              <a:t>level</a:t>
            </a:r>
            <a:endParaRPr lang="bg-BG" dirty="0" smtClean="0"/>
          </a:p>
          <a:p>
            <a:pPr lvl="3"/>
            <a:r>
              <a:rPr lang="bg-BG" dirty="0" err="1" smtClean="0"/>
              <a:t>Fourth</a:t>
            </a:r>
            <a:r>
              <a:rPr lang="bg-BG" dirty="0" smtClean="0"/>
              <a:t> </a:t>
            </a:r>
            <a:r>
              <a:rPr lang="bg-BG" dirty="0" err="1" smtClean="0"/>
              <a:t>level</a:t>
            </a:r>
            <a:endParaRPr lang="bg-BG" dirty="0" smtClean="0"/>
          </a:p>
          <a:p>
            <a:pPr lvl="4"/>
            <a:r>
              <a:rPr lang="bg-BG" dirty="0" err="1" smtClean="0"/>
              <a:t>Fifth</a:t>
            </a:r>
            <a:r>
              <a:rPr lang="bg-BG" dirty="0" smtClean="0"/>
              <a:t> </a:t>
            </a:r>
            <a:r>
              <a:rPr lang="bg-BG" dirty="0" err="1" smtClean="0"/>
              <a:t>level</a:t>
            </a:r>
            <a:endParaRPr lang="bg-BG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6611938"/>
            <a:ext cx="9144000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651875" y="6611938"/>
            <a:ext cx="246063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8897938" y="6611938"/>
            <a:ext cx="246062" cy="2460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>
              <a:cs typeface="+mn-cs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8405813" y="6611938"/>
            <a:ext cx="246062" cy="246062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76250" y="659765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cs typeface="+mn-cs"/>
              </a:rPr>
              <a:t>WWW.JESSICAFUND.BG</a:t>
            </a:r>
            <a:endParaRPr lang="bg-BG" sz="1200" b="1" dirty="0">
              <a:cs typeface="+mn-cs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8378825" y="6583362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88970B44-0BBA-476A-A5A6-BFB3718EA448}" type="slidenum">
              <a:rPr lang="bg-BG" sz="1200" b="1">
                <a:solidFill>
                  <a:schemeClr val="bg1"/>
                </a:solidFill>
                <a:cs typeface="+mn-cs"/>
              </a:rPr>
              <a:pPr>
                <a:defRPr/>
              </a:pPr>
              <a:t>‹#›</a:t>
            </a:fld>
            <a:endParaRPr lang="bg-BG" sz="12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44" name="Picture 21" descr="OPRR_b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09000" y="5954713"/>
            <a:ext cx="482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2" descr="jau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5975350"/>
            <a:ext cx="9255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40" r:id="rId3"/>
    <p:sldLayoutId id="2147484039" r:id="rId4"/>
    <p:sldLayoutId id="2147484038" r:id="rId5"/>
    <p:sldLayoutId id="2147484037" r:id="rId6"/>
    <p:sldLayoutId id="2147484036" r:id="rId7"/>
    <p:sldLayoutId id="2147484035" r:id="rId8"/>
    <p:sldLayoutId id="2147484034" r:id="rId9"/>
    <p:sldLayoutId id="2147484033" r:id="rId10"/>
    <p:sldLayoutId id="214748403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0030"/>
        </a:buClr>
        <a:buFont typeface="Wingdings" pitchFamily="2" charset="2"/>
        <a:buBlip>
          <a:blip r:embed="rId15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Arial" charset="0"/>
        <a:buBlip>
          <a:blip r:embed="rId16"/>
        </a:buBlip>
        <a:defRPr sz="1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6"/>
        </a:buBlip>
        <a:defRPr sz="1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6"/>
        </a:buBlip>
        <a:defRPr sz="1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6"/>
        </a:buBlip>
        <a:defRPr sz="1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6"/>
        </a:buBlip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813EC3-74BF-4EA0-9B49-8C7F0F4190F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0" r:id="rId2"/>
    <p:sldLayoutId id="2147484049" r:id="rId3"/>
    <p:sldLayoutId id="2147484048" r:id="rId4"/>
    <p:sldLayoutId id="2147484047" r:id="rId5"/>
    <p:sldLayoutId id="2147484046" r:id="rId6"/>
    <p:sldLayoutId id="2147484045" r:id="rId7"/>
    <p:sldLayoutId id="2147484044" r:id="rId8"/>
    <p:sldLayoutId id="2147484043" r:id="rId9"/>
    <p:sldLayoutId id="2147484042" r:id="rId10"/>
    <p:sldLayoutId id="21474840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z@jessicafund.b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is.magardichyan@jessicafund.bg" TargetMode="External"/><Relationship Id="rId4" Type="http://schemas.openxmlformats.org/officeDocument/2006/relationships/hyperlink" Target="mailto:ralitsa.grueva@jessicafund.b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0938"/>
            <a:ext cx="9144000" cy="62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sz="2000">
              <a:solidFill>
                <a:srgbClr val="ABABAB"/>
              </a:solidFill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960563" y="1627188"/>
            <a:ext cx="53546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>
                <a:solidFill>
                  <a:schemeClr val="bg1"/>
                </a:solidFill>
              </a:rPr>
              <a:t>Investment Banking</a:t>
            </a:r>
            <a:r>
              <a:rPr lang="en-US" sz="2800" b="1" dirty="0">
                <a:solidFill>
                  <a:schemeClr val="bg1"/>
                </a:solidFill>
              </a:rPr>
              <a:t> Overview</a:t>
            </a:r>
            <a:endParaRPr lang="bg-BG" sz="2800" b="1">
              <a:solidFill>
                <a:schemeClr val="bg1"/>
              </a:solidFill>
            </a:endParaRP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5775325"/>
            <a:ext cx="4038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5" descr="RUDF_logo_bg_color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34050"/>
            <a:ext cx="1397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111967" y="2870200"/>
            <a:ext cx="890140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”Регионален фонд за градско развитие” АД</a:t>
            </a:r>
            <a:endParaRPr lang="en-US" sz="1800" b="1" dirty="0"/>
          </a:p>
          <a:p>
            <a:pPr algn="ctr"/>
            <a:endParaRPr lang="bg-BG" sz="2200" b="1" dirty="0" smtClean="0"/>
          </a:p>
          <a:p>
            <a:pPr algn="ctr"/>
            <a:endParaRPr lang="bg-BG" sz="2200" b="1" dirty="0" smtClean="0"/>
          </a:p>
          <a:p>
            <a:pPr algn="ctr"/>
            <a:r>
              <a:rPr lang="bg-BG" sz="2200" b="1" dirty="0" smtClean="0"/>
              <a:t>Нашият опит с финансови инструменти</a:t>
            </a:r>
          </a:p>
          <a:p>
            <a:pPr algn="ctr"/>
            <a:endParaRPr lang="bg-BG" sz="2200" b="1" dirty="0" smtClean="0"/>
          </a:p>
          <a:p>
            <a:pPr algn="ctr"/>
            <a:endParaRPr lang="en-US" sz="2200" b="1" dirty="0"/>
          </a:p>
          <a:p>
            <a:pPr algn="ctr"/>
            <a:r>
              <a:rPr lang="bg-BG" sz="1800" b="1" dirty="0" smtClean="0"/>
              <a:t>Велико Търново, 23 юни </a:t>
            </a:r>
            <a:r>
              <a:rPr lang="en-US" sz="1800" b="1" dirty="0" smtClean="0"/>
              <a:t>2017</a:t>
            </a:r>
            <a:r>
              <a:rPr lang="bg-BG" sz="1800" b="1" dirty="0" smtClean="0"/>
              <a:t>г.</a:t>
            </a:r>
            <a:endParaRPr lang="bg-BG" sz="1800" b="1" dirty="0"/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4323665" y="4533900"/>
            <a:ext cx="4045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03238" lvl="1" indent="-285750" algn="ctr">
              <a:buSzPct val="110000"/>
              <a:buFont typeface="Wingdings" pitchFamily="2" charset="2"/>
              <a:buNone/>
            </a:pPr>
            <a:endParaRPr lang="bg-BG" sz="1400" b="1" dirty="0"/>
          </a:p>
          <a:p>
            <a:pPr marL="503238" lvl="1" indent="-285750" algn="ctr">
              <a:buSzPct val="110000"/>
              <a:buFont typeface="Wingdings" pitchFamily="2" charset="2"/>
              <a:buNone/>
            </a:pPr>
            <a:endParaRPr lang="bg-BG" sz="1400" b="1" dirty="0"/>
          </a:p>
          <a:p>
            <a:pPr algn="ctr"/>
            <a:endParaRPr lang="bg-BG" dirty="0"/>
          </a:p>
        </p:txBody>
      </p:sp>
      <p:pic>
        <p:nvPicPr>
          <p:cNvPr id="1026" name="Picture 2" descr="I:\MarkComm\Operational marketing\SGEB Logos_Style Guides\OLD\Logo_no_slog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2789" y="6130925"/>
            <a:ext cx="2486574" cy="3714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67" y="1286668"/>
            <a:ext cx="8901404" cy="127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848297"/>
            <a:ext cx="8482988" cy="1498295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Градска мобилност</a:t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dirty="0">
                <a:solidFill>
                  <a:schemeClr val="accent2">
                    <a:lumMod val="75000"/>
                  </a:schemeClr>
                </a:solidFill>
              </a:rPr>
              <a:t>наземни, подземни, многоетажни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  <a:t>паркинги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1800" dirty="0">
                <a:solidFill>
                  <a:schemeClr val="accent2">
                    <a:lumMod val="75000"/>
                  </a:schemeClr>
                </a:solidFill>
              </a:rPr>
              <a:t>възможност за съчетание с грант по ОПРР 2014 - 2020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 smtClean="0">
                <a:solidFill>
                  <a:schemeClr val="tx1"/>
                </a:solidFill>
              </a:rPr>
              <a:t> </a:t>
            </a:r>
            <a:r>
              <a:rPr lang="bg-BG" sz="1400" dirty="0" smtClean="0">
                <a:solidFill>
                  <a:schemeClr val="tx1"/>
                </a:solidFill>
              </a:rPr>
              <a:t>Община </a:t>
            </a:r>
            <a:r>
              <a:rPr lang="bg-BG" sz="1400" dirty="0">
                <a:solidFill>
                  <a:schemeClr val="tx1"/>
                </a:solidFill>
              </a:rPr>
              <a:t>Варна </a:t>
            </a:r>
            <a:br>
              <a:rPr lang="bg-BG" sz="1400" dirty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Разширяване на съществуващ </a:t>
            </a:r>
            <a:r>
              <a:rPr lang="bg-BG" sz="1400" dirty="0" smtClean="0">
                <a:solidFill>
                  <a:schemeClr val="tx1"/>
                </a:solidFill>
              </a:rPr>
              <a:t>наземен </a:t>
            </a:r>
            <a:r>
              <a:rPr lang="bg-BG" sz="1400" dirty="0">
                <a:solidFill>
                  <a:schemeClr val="tx1"/>
                </a:solidFill>
              </a:rPr>
              <a:t>паркинг на бул. Приморски и </a:t>
            </a:r>
            <a:r>
              <a:rPr lang="bg-BG" sz="1400" dirty="0" smtClean="0">
                <a:solidFill>
                  <a:schemeClr val="tx1"/>
                </a:solidFill>
              </a:rPr>
              <a:t>рехабилитация </a:t>
            </a:r>
            <a:r>
              <a:rPr lang="bg-BG" sz="1400" dirty="0">
                <a:solidFill>
                  <a:schemeClr val="tx1"/>
                </a:solidFill>
              </a:rPr>
              <a:t>на </a:t>
            </a:r>
            <a:r>
              <a:rPr lang="bg-BG" sz="1400" dirty="0" smtClean="0">
                <a:solidFill>
                  <a:schemeClr val="tx1"/>
                </a:solidFill>
              </a:rPr>
              <a:t/>
            </a:r>
            <a:br>
              <a:rPr lang="bg-BG" sz="1400" dirty="0" smtClean="0">
                <a:solidFill>
                  <a:schemeClr val="tx1"/>
                </a:solidFill>
              </a:rPr>
            </a:br>
            <a:r>
              <a:rPr lang="bg-BG" sz="1400" dirty="0" smtClean="0">
                <a:solidFill>
                  <a:schemeClr val="tx1"/>
                </a:solidFill>
              </a:rPr>
              <a:t>ул</a:t>
            </a:r>
            <a:r>
              <a:rPr lang="bg-BG" sz="1400" dirty="0">
                <a:solidFill>
                  <a:schemeClr val="tx1"/>
                </a:solidFill>
              </a:rPr>
              <a:t>. 8-ми Ноември в гр. Варна – бюджет на проекта 1 100 000 лева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795"/>
            <a:ext cx="4040188" cy="506776"/>
          </a:xfrm>
        </p:spPr>
        <p:txBody>
          <a:bodyPr/>
          <a:lstStyle/>
          <a:p>
            <a:pPr algn="ctr"/>
            <a:r>
              <a:rPr lang="bg-BG" sz="1800" dirty="0" smtClean="0"/>
              <a:t>СЛЕД</a:t>
            </a:r>
            <a:endParaRPr lang="bg-BG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6" y="2985571"/>
            <a:ext cx="3974135" cy="29850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8795"/>
            <a:ext cx="4041775" cy="506776"/>
          </a:xfrm>
        </p:spPr>
        <p:txBody>
          <a:bodyPr/>
          <a:lstStyle/>
          <a:p>
            <a:pPr algn="ctr"/>
            <a:r>
              <a:rPr lang="bg-BG" sz="1800" dirty="0" smtClean="0"/>
              <a:t>СЛЕД</a:t>
            </a:r>
            <a:endParaRPr lang="bg-BG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3032960"/>
            <a:ext cx="4041774" cy="2890238"/>
          </a:xfrm>
        </p:spPr>
      </p:pic>
    </p:spTree>
    <p:extLst>
      <p:ext uri="{BB962C8B-B14F-4D97-AF65-F5344CB8AC3E}">
        <p14:creationId xmlns:p14="http://schemas.microsoft.com/office/powerpoint/2010/main" val="4831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Паркове, зони за развлечение, зоопаркове</a:t>
            </a:r>
            <a:endParaRPr lang="bg-B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7339"/>
            <a:ext cx="3918858" cy="333102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05" y="2267338"/>
            <a:ext cx="4164881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8229600" cy="89791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за култура и развлечение </a:t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кина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музеи, театри,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галерии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разширяване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дейностите,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които тези пространства могат да се ползват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089"/>
            <a:ext cx="8229600" cy="3879429"/>
          </a:xfrm>
        </p:spPr>
      </p:pic>
    </p:spTree>
    <p:extLst>
      <p:ext uri="{BB962C8B-B14F-4D97-AF65-F5344CB8AC3E}">
        <p14:creationId xmlns:p14="http://schemas.microsoft.com/office/powerpoint/2010/main" val="97614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636652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Публични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</a:t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градско осветление, отопление, вода, отпадъци</a:t>
            </a:r>
            <a:endParaRPr lang="bg-BG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843"/>
            <a:ext cx="4282752" cy="3988676"/>
          </a:xfrm>
        </p:spPr>
      </p:pic>
      <p:sp>
        <p:nvSpPr>
          <p:cNvPr id="3" name="AutoShape 4" descr="Резултат с изображение за топлофикация тръб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6" descr="Резултат с изображение за топлофикация тръб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2" name="Picture 8" descr="http://nws2.bnt.bg/p/1/6/16113-179267-81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10" y="1868843"/>
            <a:ext cx="4197867" cy="39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5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1588" y="1089512"/>
            <a:ext cx="8229600" cy="258762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ИПГВР – възможности за развитие и промяна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1588" y="1860421"/>
            <a:ext cx="8229600" cy="3924559"/>
          </a:xfrm>
        </p:spPr>
        <p:txBody>
          <a:bodyPr/>
          <a:lstStyle/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b="0" dirty="0" smtClean="0">
                <a:cs typeface="Arial" charset="0"/>
              </a:rPr>
              <a:t>При </a:t>
            </a:r>
            <a:r>
              <a:rPr lang="bg-BG" sz="1200" b="0" dirty="0">
                <a:cs typeface="Arial" charset="0"/>
              </a:rPr>
              <a:t>изготвянето им са включени малко </a:t>
            </a:r>
            <a:r>
              <a:rPr lang="bg-BG" sz="1200" b="0" dirty="0" smtClean="0">
                <a:cs typeface="Arial" charset="0"/>
              </a:rPr>
              <a:t>и силно абстрактни идеи </a:t>
            </a:r>
            <a:r>
              <a:rPr lang="bg-BG" sz="1200" b="0" dirty="0">
                <a:cs typeface="Arial" charset="0"/>
              </a:rPr>
              <a:t>за проекти </a:t>
            </a:r>
            <a:r>
              <a:rPr lang="bg-BG" sz="1200" b="0" dirty="0" smtClean="0">
                <a:cs typeface="Arial" charset="0"/>
              </a:rPr>
              <a:t>с потенциал за финансиране с инструменти;</a:t>
            </a: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>
              <a:cs typeface="Arial" charset="0"/>
            </a:endParaRP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b="0" dirty="0" smtClean="0">
                <a:cs typeface="Arial" charset="0"/>
              </a:rPr>
              <a:t>Бизнесът </a:t>
            </a:r>
            <a:r>
              <a:rPr lang="bg-BG" sz="1200" b="0" dirty="0">
                <a:cs typeface="Arial" charset="0"/>
              </a:rPr>
              <a:t>и локациите с интерес от частния сектор са останали в повече случаи извън одобрените </a:t>
            </a:r>
            <a:r>
              <a:rPr lang="bg-BG" sz="1200" b="0" dirty="0" smtClean="0">
                <a:cs typeface="Arial" charset="0"/>
              </a:rPr>
              <a:t>зони;</a:t>
            </a: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>
              <a:cs typeface="Arial" charset="0"/>
            </a:endParaRP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b="0" dirty="0" smtClean="0">
                <a:cs typeface="Arial" charset="0"/>
              </a:rPr>
              <a:t>Плановете, при създаването си, фиксират зони и проекти за следващите 10 години; не се стимулира гъвкавостта и привличане на частни партньорства;</a:t>
            </a: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>
              <a:cs typeface="Arial" charset="0"/>
            </a:endParaRP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b="0" dirty="0" smtClean="0">
                <a:cs typeface="Arial" charset="0"/>
              </a:rPr>
              <a:t>Промените в ИПГВР са </a:t>
            </a:r>
            <a:r>
              <a:rPr lang="bg-BG" sz="1200" b="0" dirty="0">
                <a:cs typeface="Arial" charset="0"/>
              </a:rPr>
              <a:t>възможни в много ограничени времеви интервали – през 2019г. (година за следващи местни избори) и 2022г</a:t>
            </a:r>
            <a:r>
              <a:rPr lang="bg-BG" sz="1200" b="0" dirty="0" smtClean="0">
                <a:cs typeface="Arial" charset="0"/>
              </a:rPr>
              <a:t>.;</a:t>
            </a: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>
              <a:cs typeface="Arial" charset="0"/>
            </a:endParaRPr>
          </a:p>
          <a:p>
            <a:pPr algn="just">
              <a:spcBef>
                <a:spcPts val="4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b="0" dirty="0" smtClean="0">
                <a:cs typeface="Arial" charset="0"/>
              </a:rPr>
              <a:t>Процедурата </a:t>
            </a:r>
            <a:r>
              <a:rPr lang="bg-BG" sz="1200" b="0" dirty="0">
                <a:cs typeface="Arial" charset="0"/>
              </a:rPr>
              <a:t>по изменение е </a:t>
            </a:r>
            <a:r>
              <a:rPr lang="bg-BG" sz="1200" b="0" dirty="0" smtClean="0">
                <a:cs typeface="Arial" charset="0"/>
              </a:rPr>
              <a:t>сложна</a:t>
            </a:r>
            <a:r>
              <a:rPr lang="bg-BG" sz="1200" b="0" dirty="0" smtClean="0">
                <a:cs typeface="Arial" charset="0"/>
              </a:rPr>
              <a:t> </a:t>
            </a:r>
            <a:r>
              <a:rPr lang="bg-BG" sz="1200" b="0" dirty="0">
                <a:cs typeface="Arial" charset="0"/>
              </a:rPr>
              <a:t>и изисква много </a:t>
            </a:r>
            <a:r>
              <a:rPr lang="bg-BG" sz="1200" b="0" dirty="0" smtClean="0">
                <a:cs typeface="Arial" charset="0"/>
              </a:rPr>
              <a:t>добра подготовка </a:t>
            </a:r>
            <a:r>
              <a:rPr lang="bg-BG" sz="1200" b="0" dirty="0">
                <a:cs typeface="Arial" charset="0"/>
              </a:rPr>
              <a:t>и няколко нива на </a:t>
            </a:r>
            <a:r>
              <a:rPr lang="bg-BG" sz="1200" b="0" dirty="0" smtClean="0">
                <a:cs typeface="Arial" charset="0"/>
              </a:rPr>
              <a:t>съгласуване </a:t>
            </a:r>
            <a:r>
              <a:rPr lang="bg-BG" sz="1200" b="0" dirty="0">
                <a:cs typeface="Arial" charset="0"/>
              </a:rPr>
              <a:t>– УО на ОПРР, РИОСВ, общински </a:t>
            </a:r>
            <a:r>
              <a:rPr lang="bg-BG" sz="1200" b="0" dirty="0" smtClean="0">
                <a:cs typeface="Arial" charset="0"/>
              </a:rPr>
              <a:t>съвети. </a:t>
            </a:r>
            <a:endParaRPr lang="bg-BG" sz="1200" b="0" dirty="0">
              <a:cs typeface="Arial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ü"/>
            </a:pPr>
            <a:endParaRPr lang="bg-BG" sz="1200" b="0" dirty="0">
              <a:cs typeface="Arial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ü"/>
            </a:pPr>
            <a:endParaRPr lang="bg-BG" sz="1400" b="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74040" y="925544"/>
            <a:ext cx="8229600" cy="459740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Структуриране на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план</a:t>
            </a:r>
            <a:endParaRPr lang="bg-B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574040" y="1843159"/>
            <a:ext cx="8229600" cy="3600986"/>
          </a:xfr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bg-BG" sz="1200" dirty="0" smtClean="0"/>
              <a:t>Описание </a:t>
            </a:r>
            <a:r>
              <a:rPr lang="bg-BG" sz="1200" dirty="0"/>
              <a:t>концепцията на проекта</a:t>
            </a:r>
            <a:r>
              <a:rPr lang="bg-BG" sz="1200" b="0" dirty="0"/>
              <a:t>  - Защо ще инвестираме? Какво искаме да облагородим? Какво ново искаме да създадем? Кой ще го ползва? </a:t>
            </a:r>
            <a:endParaRPr lang="bg-BG" sz="1200" b="0" dirty="0" smtClean="0"/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endParaRPr lang="bg-BG" sz="1200" b="0" dirty="0" smtClean="0"/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bg-BG" sz="1200" dirty="0" smtClean="0"/>
              <a:t>Ефект </a:t>
            </a:r>
            <a:r>
              <a:rPr lang="bg-BG" sz="1200" dirty="0"/>
              <a:t>за града </a:t>
            </a:r>
            <a:r>
              <a:rPr lang="bg-BG" sz="1200" b="0" dirty="0"/>
              <a:t>– икономически, естетически, житейски, социален ефект върху взаимодействието вътре в местната </a:t>
            </a:r>
            <a:r>
              <a:rPr lang="bg-BG" sz="1200" b="0" dirty="0" smtClean="0"/>
              <a:t>общност;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endParaRPr lang="bg-BG" sz="1200" b="0" dirty="0" smtClean="0"/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bg-BG" sz="1200" dirty="0" smtClean="0"/>
              <a:t>Бюджет </a:t>
            </a:r>
            <a:r>
              <a:rPr lang="bg-BG" sz="1200" dirty="0"/>
              <a:t>на проекта </a:t>
            </a:r>
            <a:r>
              <a:rPr lang="bg-BG" sz="1200" b="0" dirty="0"/>
              <a:t>– на база идейна разработка или технически проект; съобразяване с правилата за допустимост на инвестиционните разходите по </a:t>
            </a:r>
            <a:r>
              <a:rPr lang="bg-BG" sz="1200" b="0" dirty="0" smtClean="0"/>
              <a:t>Оперативните </a:t>
            </a:r>
            <a:r>
              <a:rPr lang="bg-BG" sz="1200" b="0" dirty="0"/>
              <a:t>програми; включване при нужда на оперативни разходи в началния период на </a:t>
            </a:r>
            <a:r>
              <a:rPr lang="bg-BG" sz="1200" b="0" dirty="0" smtClean="0"/>
              <a:t>експлоатация;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endParaRPr lang="bg-BG" sz="1200" b="0" dirty="0">
              <a:cs typeface="Arial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bg-BG" sz="1200" dirty="0" smtClean="0"/>
              <a:t>Реалистична </a:t>
            </a:r>
            <a:r>
              <a:rPr lang="bg-BG" sz="1200" dirty="0"/>
              <a:t>прогноза за оперативни приходи и оперативни </a:t>
            </a:r>
            <a:r>
              <a:rPr lang="bg-BG" sz="1200" dirty="0" smtClean="0"/>
              <a:t>разходи</a:t>
            </a:r>
            <a:r>
              <a:rPr lang="bg-BG" sz="1200" dirty="0"/>
              <a:t> за срока на изплащане на инвестицията/погасяване на </a:t>
            </a:r>
            <a:r>
              <a:rPr lang="bg-BG" sz="1200" dirty="0" smtClean="0"/>
              <a:t>кредита</a:t>
            </a:r>
            <a:r>
              <a:rPr lang="bg-BG" sz="1200" b="0" dirty="0" smtClean="0"/>
              <a:t>;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endParaRPr lang="bg-BG" sz="1200" b="0" dirty="0" smtClean="0"/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bg-BG" sz="1200" dirty="0" smtClean="0"/>
              <a:t>Екип </a:t>
            </a:r>
            <a:r>
              <a:rPr lang="bg-BG" sz="1200" dirty="0"/>
              <a:t>и лидер </a:t>
            </a:r>
            <a:r>
              <a:rPr lang="bg-BG" sz="1200" dirty="0" smtClean="0"/>
              <a:t>на </a:t>
            </a:r>
            <a:r>
              <a:rPr lang="bg-BG" sz="1200" dirty="0"/>
              <a:t>проекта </a:t>
            </a:r>
            <a:r>
              <a:rPr lang="bg-BG" sz="1200" b="0" dirty="0"/>
              <a:t>– отговорен за изготвяне на бизнес плана, реализирането и последващото управление на </a:t>
            </a:r>
            <a:r>
              <a:rPr lang="bg-BG" sz="1200" b="0" dirty="0" smtClean="0"/>
              <a:t>проекта;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endParaRPr lang="bg-BG" sz="1200" b="0" dirty="0" smtClean="0"/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bg-BG" sz="1200" dirty="0" smtClean="0"/>
              <a:t>Подкрепа </a:t>
            </a:r>
            <a:r>
              <a:rPr lang="bg-BG" sz="1200" dirty="0"/>
              <a:t>от градския фонд във всяка стъпка по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2" name="Text Box 36"/>
          <p:cNvSpPr txBox="1">
            <a:spLocks noChangeArrowheads="1"/>
          </p:cNvSpPr>
          <p:nvPr/>
        </p:nvSpPr>
        <p:spPr bwMode="auto">
          <a:xfrm>
            <a:off x="1945640" y="5626100"/>
            <a:ext cx="5016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 algn="ctr"/>
            <a:r>
              <a:rPr lang="en-US" sz="24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www.jessicafund.bg</a:t>
            </a:r>
            <a:endParaRPr lang="bg-BG" sz="2400" b="1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 rot="10800000" flipV="1">
            <a:off x="304800" y="4442559"/>
            <a:ext cx="8432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g-BG" sz="1300" i="1" dirty="0">
                <a:latin typeface="Arial" pitchFamily="34" charset="0"/>
                <a:cs typeface="Arial" pitchFamily="34" charset="0"/>
              </a:rPr>
              <a:t>Този документ е </a:t>
            </a:r>
            <a:r>
              <a:rPr lang="bg-BG" sz="1300" i="1" dirty="0" smtClean="0">
                <a:latin typeface="Arial" pitchFamily="34" charset="0"/>
                <a:cs typeface="Arial" pitchFamily="34" charset="0"/>
              </a:rPr>
              <a:t>създаден в рамките на инициатива JESSICA, която се осъществява с финансовата подкрепа на Оперативна програма Регионално развитие 2007-2013 г., съфинансирана от Европейския съюз чрез Европейския фонд за регионално развитие</a:t>
            </a:r>
            <a:r>
              <a:rPr lang="bg-BG" sz="1300" i="1" dirty="0">
                <a:latin typeface="Arial" pitchFamily="34" charset="0"/>
                <a:cs typeface="Arial" pitchFamily="34" charset="0"/>
              </a:rPr>
              <a:t>. Цялата отговорност за съдържанието на публикацията се носи от “Регионален фонд за градско развитие” АД и при никакви обстоятелства не може да се счита, че този документ отразява официалното становище на Европейския съюз и Договарящия орган.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899920" y="3898900"/>
            <a:ext cx="562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400" b="1" i="1" dirty="0"/>
              <a:t>Инвестираме във вашето бъдеще</a:t>
            </a:r>
          </a:p>
        </p:txBody>
      </p:sp>
      <p:pic>
        <p:nvPicPr>
          <p:cNvPr id="7" name="Picture 2" descr="I:\MarkComm\Operational marketing\SGEB Logos_Style Guides\OLD\Logo_no_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189" y="6118225"/>
            <a:ext cx="2486574" cy="37147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625173"/>
            <a:ext cx="27457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Мартин Заимов </a:t>
            </a:r>
          </a:p>
          <a:p>
            <a:r>
              <a:rPr lang="ru-RU" sz="1400" dirty="0" smtClean="0"/>
              <a:t>Изпълнителен директор </a:t>
            </a:r>
          </a:p>
          <a:p>
            <a:r>
              <a:rPr lang="ru-RU" sz="1400" dirty="0" smtClean="0"/>
              <a:t>"Регионален фонд за градско развитие" АД</a:t>
            </a:r>
          </a:p>
          <a:p>
            <a:r>
              <a:rPr lang="ru-RU" sz="1400" dirty="0" smtClean="0"/>
              <a:t>бул. Александър Стамболийски 73</a:t>
            </a:r>
            <a:br>
              <a:rPr lang="ru-RU" sz="1400" dirty="0" smtClean="0"/>
            </a:br>
            <a:r>
              <a:rPr lang="ru-RU" sz="1400" dirty="0" smtClean="0"/>
              <a:t>София 1303</a:t>
            </a:r>
          </a:p>
          <a:p>
            <a:r>
              <a:rPr lang="ru-RU" sz="1400" dirty="0" smtClean="0"/>
              <a:t>Тел.:  +359 2 937 04 38</a:t>
            </a:r>
          </a:p>
          <a:p>
            <a:r>
              <a:rPr lang="ru-RU" sz="1400" dirty="0" smtClean="0"/>
              <a:t>Мобилен:  +359 888 552 292</a:t>
            </a:r>
            <a:br>
              <a:rPr lang="ru-RU" sz="1400" dirty="0" smtClean="0"/>
            </a:br>
            <a:r>
              <a:rPr lang="en-US" sz="1200" u="sng" dirty="0" smtClean="0">
                <a:solidFill>
                  <a:srgbClr val="0070C0"/>
                </a:solidFill>
                <a:hlinkClick r:id="rId3"/>
              </a:rPr>
              <a:t>martin.z@jessicafund.bg</a:t>
            </a:r>
            <a:r>
              <a:rPr lang="ru-RU" sz="1400" dirty="0" smtClean="0"/>
              <a:t>            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70270" y="1625172"/>
            <a:ext cx="27076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g-BG" sz="1400" b="1" dirty="0" smtClean="0"/>
              <a:t>Ралица Груева</a:t>
            </a:r>
            <a:endParaRPr lang="ru-RU" sz="1400" b="1" dirty="0" smtClean="0"/>
          </a:p>
          <a:p>
            <a:r>
              <a:rPr lang="ru-RU" sz="1400" dirty="0" smtClean="0"/>
              <a:t>Мениджър инвестиции</a:t>
            </a:r>
          </a:p>
          <a:p>
            <a:r>
              <a:rPr lang="ru-RU" sz="1400" dirty="0" smtClean="0"/>
              <a:t>"Регионален фонд за градско развитие" АД</a:t>
            </a:r>
          </a:p>
          <a:p>
            <a:r>
              <a:rPr lang="ru-RU" sz="1400" dirty="0" smtClean="0"/>
              <a:t>бул. Александър Стамболийски 73</a:t>
            </a:r>
            <a:br>
              <a:rPr lang="ru-RU" sz="1400" dirty="0" smtClean="0"/>
            </a:br>
            <a:r>
              <a:rPr lang="ru-RU" sz="1400" dirty="0" smtClean="0"/>
              <a:t>София 1303</a:t>
            </a:r>
          </a:p>
          <a:p>
            <a:r>
              <a:rPr lang="ru-RU" sz="1400" dirty="0" smtClean="0"/>
              <a:t>Тел.:  +359 2 937 06 46</a:t>
            </a:r>
          </a:p>
          <a:p>
            <a:r>
              <a:rPr lang="ru-RU" sz="1400" dirty="0" smtClean="0"/>
              <a:t>Мобилен:  +359 894 334 308 </a:t>
            </a:r>
            <a:br>
              <a:rPr lang="ru-RU" sz="1400" dirty="0" smtClean="0"/>
            </a:br>
            <a:r>
              <a:rPr lang="en-US" sz="1200" u="sng" dirty="0" err="1">
                <a:solidFill>
                  <a:srgbClr val="0070C0"/>
                </a:solidFill>
                <a:hlinkClick r:id="rId4"/>
              </a:rPr>
              <a:t>ralitsa.grueva</a:t>
            </a:r>
            <a:r>
              <a:rPr lang="ru-RU" sz="1200" u="sng" dirty="0" smtClean="0">
                <a:solidFill>
                  <a:srgbClr val="0070C0"/>
                </a:solidFill>
                <a:hlinkClick r:id="rId4"/>
              </a:rPr>
              <a:t>@jessicafund.bg</a:t>
            </a:r>
            <a:r>
              <a:rPr lang="ru-RU" sz="1400" dirty="0" smtClean="0"/>
              <a:t>         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82600" y="825500"/>
            <a:ext cx="822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Контакти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24530" y="1625172"/>
            <a:ext cx="27457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Алис Мъгърдичян </a:t>
            </a:r>
          </a:p>
          <a:p>
            <a:r>
              <a:rPr lang="ru-RU" sz="1400" dirty="0" smtClean="0"/>
              <a:t>Оперативен директор </a:t>
            </a:r>
          </a:p>
          <a:p>
            <a:r>
              <a:rPr lang="ru-RU" sz="1400" dirty="0" smtClean="0"/>
              <a:t>"Регионален фонд за градско развитие" АД</a:t>
            </a:r>
          </a:p>
          <a:p>
            <a:r>
              <a:rPr lang="ru-RU" sz="1400" dirty="0" smtClean="0"/>
              <a:t>бул. Александър Стамболийски 73</a:t>
            </a:r>
            <a:br>
              <a:rPr lang="ru-RU" sz="1400" dirty="0" smtClean="0"/>
            </a:br>
            <a:r>
              <a:rPr lang="ru-RU" sz="1400" dirty="0" smtClean="0"/>
              <a:t>София 1303</a:t>
            </a:r>
          </a:p>
          <a:p>
            <a:r>
              <a:rPr lang="ru-RU" sz="1400" dirty="0" smtClean="0"/>
              <a:t>Тел.:  +359 2 937 06 00</a:t>
            </a:r>
          </a:p>
          <a:p>
            <a:r>
              <a:rPr lang="ru-RU" sz="1400" dirty="0" smtClean="0"/>
              <a:t>Мобилен:  +359 896 885 110 </a:t>
            </a:r>
            <a:br>
              <a:rPr lang="ru-RU" sz="1400" dirty="0" smtClean="0"/>
            </a:br>
            <a:r>
              <a:rPr lang="ru-RU" sz="1200" u="sng" dirty="0" smtClean="0">
                <a:solidFill>
                  <a:srgbClr val="0070C0"/>
                </a:solidFill>
                <a:hlinkClick r:id="rId5"/>
              </a:rPr>
              <a:t>alis.magardichyan@jessicafund.bg</a:t>
            </a:r>
            <a:endParaRPr lang="ru-RU" sz="1200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"/>
          <p:cNvSpPr>
            <a:spLocks noGrp="1"/>
          </p:cNvSpPr>
          <p:nvPr>
            <p:ph type="title"/>
          </p:nvPr>
        </p:nvSpPr>
        <p:spPr>
          <a:xfrm>
            <a:off x="381000" y="895382"/>
            <a:ext cx="8229600" cy="597515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Нашата визия за философията на финансовите инструменти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492898"/>
            <a:ext cx="8661400" cy="4469364"/>
          </a:xfrm>
        </p:spPr>
        <p:txBody>
          <a:bodyPr/>
          <a:lstStyle/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dirty="0" smtClean="0"/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dirty="0" smtClean="0"/>
              <a:t>Европейските субсидии са все по-ограничени </a:t>
            </a:r>
            <a:r>
              <a:rPr lang="bg-BG" sz="1200" dirty="0"/>
              <a:t>и доказват своята неефективност</a:t>
            </a:r>
            <a:r>
              <a:rPr lang="bg-BG" sz="1200" b="0" dirty="0"/>
              <a:t>  - </a:t>
            </a:r>
            <a:r>
              <a:rPr lang="bg-BG" sz="1200" b="0" dirty="0" smtClean="0"/>
              <a:t>средствата се усвояват </a:t>
            </a:r>
            <a:r>
              <a:rPr lang="bg-BG" sz="1200" b="0" dirty="0"/>
              <a:t>без грижа за това как и дали ефективно се използват </a:t>
            </a:r>
            <a:r>
              <a:rPr lang="bg-BG" sz="1200" b="0" dirty="0" smtClean="0"/>
              <a:t>инвестициите; дали </a:t>
            </a:r>
            <a:r>
              <a:rPr lang="bg-BG" sz="1200" b="0" dirty="0"/>
              <a:t>са наистина нужни </a:t>
            </a:r>
            <a:r>
              <a:rPr lang="bg-BG" sz="1200" b="0" dirty="0" smtClean="0"/>
              <a:t>за града, липсват стимули за адекватно бюджетиране на инвестициите;</a:t>
            </a:r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/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dirty="0" smtClean="0"/>
              <a:t>Какво представляват финансовите инструменти?</a:t>
            </a:r>
            <a:r>
              <a:rPr lang="bg-BG" sz="1200" b="0" dirty="0" smtClean="0"/>
              <a:t> </a:t>
            </a:r>
            <a:r>
              <a:rPr lang="bg-BG" sz="1200" b="0" dirty="0"/>
              <a:t>– </a:t>
            </a:r>
            <a:r>
              <a:rPr lang="bg-BG" sz="1200" b="0" dirty="0" smtClean="0"/>
              <a:t>това са заеми</a:t>
            </a:r>
            <a:r>
              <a:rPr lang="bg-BG" sz="1200" b="0" dirty="0"/>
              <a:t>, инвестирани разумно в проекти, които в общия случай трябва да са финансово самостоятелни, т.е. да се изплащат сами и да не натоварват бюджетите на </a:t>
            </a:r>
            <a:r>
              <a:rPr lang="bg-BG" sz="1200" b="0" dirty="0" smtClean="0"/>
              <a:t>Общината; </a:t>
            </a:r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/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dirty="0" smtClean="0"/>
              <a:t>Търсят се успешните инвестиции  - </a:t>
            </a:r>
            <a:r>
              <a:rPr lang="bg-BG" sz="1200" b="0" dirty="0" smtClean="0"/>
              <a:t>тези, които след реализацията им се управляват </a:t>
            </a:r>
            <a:r>
              <a:rPr lang="bg-BG" sz="1200" b="0" dirty="0"/>
              <a:t>разумно и предприемачески </a:t>
            </a:r>
            <a:r>
              <a:rPr lang="bg-BG" sz="1200" b="0" dirty="0" smtClean="0"/>
              <a:t>от страна на Общината;</a:t>
            </a:r>
          </a:p>
          <a:p>
            <a:pPr marL="0" indent="0"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None/>
            </a:pPr>
            <a:endParaRPr lang="bg-BG" sz="1200" b="0" dirty="0" smtClean="0"/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dirty="0" smtClean="0"/>
              <a:t>Няма </a:t>
            </a:r>
            <a:r>
              <a:rPr lang="bg-BG" sz="1200" dirty="0"/>
              <a:t>безплатен </a:t>
            </a:r>
            <a:r>
              <a:rPr lang="bg-BG" sz="1200" dirty="0" smtClean="0"/>
              <a:t>обяд! </a:t>
            </a:r>
            <a:r>
              <a:rPr lang="bg-BG" sz="1200" b="0" dirty="0"/>
              <a:t>– всички </a:t>
            </a:r>
            <a:r>
              <a:rPr lang="bg-BG" sz="1200" b="0" dirty="0" smtClean="0"/>
              <a:t>ние – местна и централна администрация, бизнеса и гражданите, трябва </a:t>
            </a:r>
            <a:r>
              <a:rPr lang="bg-BG" sz="1200" b="0" dirty="0"/>
              <a:t>да </a:t>
            </a:r>
            <a:r>
              <a:rPr lang="bg-BG" sz="1200" b="0" dirty="0" smtClean="0"/>
              <a:t>участваме </a:t>
            </a:r>
            <a:r>
              <a:rPr lang="bg-BG" sz="1200" b="0" dirty="0"/>
              <a:t>в публичните инвестиции; </a:t>
            </a:r>
            <a:r>
              <a:rPr lang="bg-BG" sz="1200" b="0" dirty="0" smtClean="0"/>
              <a:t>цената на публичната услуга трябва </a:t>
            </a:r>
            <a:r>
              <a:rPr lang="bg-BG" sz="1200" b="0" dirty="0"/>
              <a:t>да  покрива разходите, освен за хора, които имат нужда от спомоществователство от съгражданите си. С разумните инвестиции може да се повиши качеството на публичната </a:t>
            </a:r>
            <a:r>
              <a:rPr lang="bg-BG" sz="1200" b="0" dirty="0" smtClean="0"/>
              <a:t>услуга, така </a:t>
            </a:r>
            <a:r>
              <a:rPr lang="bg-BG" sz="1200" b="0" dirty="0"/>
              <a:t>и хората ще бъдат склонни да платят повече за </a:t>
            </a:r>
            <a:r>
              <a:rPr lang="bg-BG" sz="1200" b="0" dirty="0" smtClean="0"/>
              <a:t>нея и ще </a:t>
            </a:r>
            <a:r>
              <a:rPr lang="bg-BG" sz="1200" b="0" dirty="0"/>
              <a:t>имат по-голяма грижа за опазването </a:t>
            </a:r>
            <a:r>
              <a:rPr lang="bg-BG" sz="1200" b="0" dirty="0" smtClean="0"/>
              <a:t>й;</a:t>
            </a:r>
          </a:p>
          <a:p>
            <a:pPr marL="0" indent="0"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None/>
            </a:pPr>
            <a:endParaRPr lang="bg-BG" sz="1200" b="0" dirty="0" smtClean="0"/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bg-BG" sz="1200" b="0" dirty="0" smtClean="0"/>
              <a:t> </a:t>
            </a:r>
            <a:r>
              <a:rPr lang="bg-BG" sz="1200" dirty="0"/>
              <a:t>Имат ли Общините стимули да използват финансовите инструменти?</a:t>
            </a:r>
          </a:p>
          <a:p>
            <a:pPr marL="0" indent="0"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None/>
            </a:pPr>
            <a:endParaRPr lang="bg-BG" sz="1200" b="0" dirty="0" smtClean="0"/>
          </a:p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/>
          </a:p>
          <a:p>
            <a:pPr algn="just">
              <a:spcBef>
                <a:spcPts val="600"/>
              </a:spcBef>
              <a:buFont typeface="Arial" charset="0"/>
              <a:buChar char="■"/>
            </a:pPr>
            <a:endParaRPr lang="bg-BG" sz="1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 txBox="1">
            <a:spLocks/>
          </p:cNvSpPr>
          <p:nvPr/>
        </p:nvSpPr>
        <p:spPr bwMode="auto">
          <a:xfrm>
            <a:off x="444500" y="825500"/>
            <a:ext cx="812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bg-BG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idx="1"/>
          </p:nvPr>
        </p:nvSpPr>
        <p:spPr>
          <a:xfrm>
            <a:off x="647700" y="3274901"/>
            <a:ext cx="8064500" cy="646331"/>
          </a:xfrm>
        </p:spPr>
        <p:txBody>
          <a:bodyPr anchor="ctr">
            <a:sp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None/>
              <a:tabLst>
                <a:tab pos="630238" algn="l"/>
                <a:tab pos="677863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bg-BG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Идентифициране на </a:t>
            </a:r>
            <a:r>
              <a:rPr lang="bg-BG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</a:t>
            </a:r>
            <a:endParaRPr lang="bg-BG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848297"/>
            <a:ext cx="8482988" cy="1498295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/>
            </a:r>
            <a:br>
              <a:rPr lang="bg-BG" dirty="0" smtClean="0">
                <a:solidFill>
                  <a:schemeClr val="tx1"/>
                </a:solidFill>
              </a:rPr>
            </a:b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Пазари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тържища/борси </a:t>
            </a:r>
            <a:r>
              <a:rPr lang="bg-BG" sz="2000" b="0" dirty="0" smtClean="0"/>
              <a:t/>
            </a:r>
            <a:br>
              <a:rPr lang="bg-BG" sz="2000" b="0" dirty="0" smtClean="0"/>
            </a:br>
            <a:r>
              <a:rPr lang="bg-BG" sz="2000" b="0" dirty="0" smtClean="0"/>
              <a:t/>
            </a:r>
            <a:br>
              <a:rPr lang="bg-BG" sz="2000" b="0" dirty="0" smtClean="0"/>
            </a:br>
            <a:r>
              <a:rPr lang="bg-BG" sz="1400" dirty="0" smtClean="0">
                <a:solidFill>
                  <a:schemeClr val="tx1"/>
                </a:solidFill>
              </a:rPr>
              <a:t>Община </a:t>
            </a:r>
            <a:r>
              <a:rPr lang="bg-BG" sz="1400" dirty="0">
                <a:solidFill>
                  <a:schemeClr val="tx1"/>
                </a:solidFill>
              </a:rPr>
              <a:t>Стара Загора</a:t>
            </a:r>
            <a:br>
              <a:rPr lang="bg-BG" sz="1400" dirty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Реконструкция на Централен Общински пазар в гр. Стара Загора – бюджет на проекта 2 800 000 лева</a:t>
            </a:r>
            <a:r>
              <a:rPr lang="bg-BG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795"/>
            <a:ext cx="4040188" cy="506776"/>
          </a:xfrm>
        </p:spPr>
        <p:txBody>
          <a:bodyPr/>
          <a:lstStyle/>
          <a:p>
            <a:pPr algn="ctr"/>
            <a:r>
              <a:rPr lang="bg-BG" sz="1800" dirty="0" smtClean="0"/>
              <a:t>ПРЕДИ</a:t>
            </a:r>
            <a:endParaRPr lang="bg-BG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985571"/>
            <a:ext cx="4039096" cy="29850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8795"/>
            <a:ext cx="4041775" cy="506776"/>
          </a:xfrm>
        </p:spPr>
        <p:txBody>
          <a:bodyPr/>
          <a:lstStyle/>
          <a:p>
            <a:pPr algn="ctr"/>
            <a:r>
              <a:rPr lang="bg-BG" sz="1800" dirty="0" smtClean="0"/>
              <a:t>СЛЕД</a:t>
            </a:r>
            <a:endParaRPr lang="bg-BG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34" y="2985571"/>
            <a:ext cx="4042866" cy="2985017"/>
          </a:xfrm>
        </p:spPr>
      </p:pic>
    </p:spTree>
    <p:extLst>
      <p:ext uri="{BB962C8B-B14F-4D97-AF65-F5344CB8AC3E}">
        <p14:creationId xmlns:p14="http://schemas.microsoft.com/office/powerpoint/2010/main" val="13159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848297"/>
            <a:ext cx="8482988" cy="1498295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Многофункционални </a:t>
            </a:r>
            <a:r>
              <a:rPr lang="bg-B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площи</a:t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000" dirty="0" smtClean="0">
                <a:solidFill>
                  <a:schemeClr val="tx1"/>
                </a:solidFill>
              </a:rPr>
              <a:t/>
            </a:r>
            <a:br>
              <a:rPr lang="bg-BG" sz="2000" dirty="0" smtClean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Община Бургас</a:t>
            </a:r>
            <a:br>
              <a:rPr lang="bg-BG" sz="1400" dirty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Реконструкция на Експозиционен център Флора, гр. Бургас – бюджет на проекта 3 400 000 лева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795"/>
            <a:ext cx="4040188" cy="506776"/>
          </a:xfrm>
        </p:spPr>
        <p:txBody>
          <a:bodyPr/>
          <a:lstStyle/>
          <a:p>
            <a:pPr algn="ctr"/>
            <a:r>
              <a:rPr lang="bg-BG" sz="1800" dirty="0" smtClean="0"/>
              <a:t>ПРЕДИ</a:t>
            </a:r>
            <a:endParaRPr lang="bg-BG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5571"/>
            <a:ext cx="4040188" cy="29850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8795"/>
            <a:ext cx="4041775" cy="506776"/>
          </a:xfrm>
        </p:spPr>
        <p:txBody>
          <a:bodyPr/>
          <a:lstStyle/>
          <a:p>
            <a:pPr algn="ctr"/>
            <a:r>
              <a:rPr lang="bg-BG" sz="1800" dirty="0" smtClean="0"/>
              <a:t>СЛЕД</a:t>
            </a:r>
            <a:endParaRPr lang="bg-BG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85571"/>
            <a:ext cx="4041775" cy="2985017"/>
          </a:xfrm>
        </p:spPr>
      </p:pic>
    </p:spTree>
    <p:extLst>
      <p:ext uri="{BB962C8B-B14F-4D97-AF65-F5344CB8AC3E}">
        <p14:creationId xmlns:p14="http://schemas.microsoft.com/office/powerpoint/2010/main" val="1902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848297"/>
            <a:ext cx="8482988" cy="1498295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Общински/публични имоти с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обществени функции</a:t>
            </a:r>
            <a:r>
              <a:rPr lang="bg-BG" dirty="0" smtClean="0">
                <a:solidFill>
                  <a:schemeClr val="tx1"/>
                </a:solidFill>
              </a:rPr>
              <a:t/>
            </a:r>
            <a:br>
              <a:rPr lang="bg-BG" dirty="0" smtClean="0">
                <a:solidFill>
                  <a:schemeClr val="tx1"/>
                </a:solidFill>
              </a:rPr>
            </a:br>
            <a:r>
              <a:rPr lang="bg-BG" sz="2000" dirty="0" smtClean="0">
                <a:solidFill>
                  <a:schemeClr val="tx1"/>
                </a:solidFill>
              </a:rPr>
              <a:t/>
            </a:r>
            <a:br>
              <a:rPr lang="bg-BG" sz="2000" dirty="0" smtClean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Община Варна </a:t>
            </a:r>
            <a:br>
              <a:rPr lang="bg-BG" sz="1400" dirty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Реконструкция на „Юнашки салон” в гр.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bg-BG" sz="1400" dirty="0">
                <a:solidFill>
                  <a:schemeClr val="tx1"/>
                </a:solidFill>
              </a:rPr>
              <a:t>Варна - бюджет на проекта 1 800 000 лева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795"/>
            <a:ext cx="4040188" cy="506776"/>
          </a:xfrm>
        </p:spPr>
        <p:txBody>
          <a:bodyPr/>
          <a:lstStyle/>
          <a:p>
            <a:pPr algn="ctr"/>
            <a:r>
              <a:rPr lang="bg-BG" sz="1800" dirty="0" smtClean="0"/>
              <a:t>ПРЕДИ</a:t>
            </a:r>
            <a:endParaRPr lang="bg-BG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5571"/>
            <a:ext cx="4040188" cy="29850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8795"/>
            <a:ext cx="4041775" cy="506776"/>
          </a:xfrm>
        </p:spPr>
        <p:txBody>
          <a:bodyPr/>
          <a:lstStyle/>
          <a:p>
            <a:pPr algn="ctr"/>
            <a:r>
              <a:rPr lang="bg-BG" sz="1800" dirty="0" smtClean="0"/>
              <a:t>СЛЕД</a:t>
            </a:r>
            <a:endParaRPr lang="bg-BG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2985571"/>
            <a:ext cx="4041774" cy="2985017"/>
          </a:xfrm>
        </p:spPr>
      </p:pic>
    </p:spTree>
    <p:extLst>
      <p:ext uri="{BB962C8B-B14F-4D97-AF65-F5344CB8AC3E}">
        <p14:creationId xmlns:p14="http://schemas.microsoft.com/office/powerpoint/2010/main" val="561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848297"/>
            <a:ext cx="8482988" cy="1498295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Реновиране на спортна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насочена към масов спорт </a:t>
            </a:r>
            <a:r>
              <a:rPr lang="bg-BG" dirty="0" smtClean="0">
                <a:solidFill>
                  <a:schemeClr val="tx1"/>
                </a:solidFill>
              </a:rPr>
              <a:t/>
            </a:r>
            <a:br>
              <a:rPr lang="bg-BG" dirty="0" smtClean="0">
                <a:solidFill>
                  <a:schemeClr val="tx1"/>
                </a:solidFill>
              </a:rPr>
            </a:br>
            <a:r>
              <a:rPr lang="bg-BG" sz="2000" b="0" dirty="0" smtClean="0"/>
              <a:t/>
            </a:r>
            <a:br>
              <a:rPr lang="bg-BG" sz="2000" b="0" dirty="0" smtClean="0"/>
            </a:br>
            <a:r>
              <a:rPr lang="bg-BG" sz="1400" dirty="0">
                <a:solidFill>
                  <a:schemeClr val="tx1"/>
                </a:solidFill>
              </a:rPr>
              <a:t>Община Стара Загора </a:t>
            </a:r>
            <a:br>
              <a:rPr lang="bg-BG" sz="1400" dirty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Реконструкция на покрит Общински басейн в гр. Стара Загора - бюджет на проекта 2 </a:t>
            </a:r>
            <a:r>
              <a:rPr lang="en-US" sz="1400" dirty="0">
                <a:solidFill>
                  <a:schemeClr val="tx1"/>
                </a:solidFill>
              </a:rPr>
              <a:t>73</a:t>
            </a:r>
            <a:r>
              <a:rPr lang="bg-BG" sz="1400" dirty="0">
                <a:solidFill>
                  <a:schemeClr val="tx1"/>
                </a:solidFill>
              </a:rPr>
              <a:t>0 000 лева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795"/>
            <a:ext cx="4040188" cy="506776"/>
          </a:xfrm>
        </p:spPr>
        <p:txBody>
          <a:bodyPr/>
          <a:lstStyle/>
          <a:p>
            <a:pPr algn="ctr"/>
            <a:r>
              <a:rPr lang="bg-BG" sz="1800" dirty="0" smtClean="0"/>
              <a:t>ПРЕДИ</a:t>
            </a:r>
            <a:endParaRPr lang="bg-BG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5571"/>
            <a:ext cx="4040188" cy="29850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8795"/>
            <a:ext cx="4041775" cy="506776"/>
          </a:xfrm>
        </p:spPr>
        <p:txBody>
          <a:bodyPr/>
          <a:lstStyle/>
          <a:p>
            <a:pPr algn="ctr"/>
            <a:r>
              <a:rPr lang="bg-BG" sz="1800" dirty="0" smtClean="0"/>
              <a:t>СЛЕД</a:t>
            </a:r>
            <a:endParaRPr lang="bg-BG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85571"/>
            <a:ext cx="4041775" cy="2985017"/>
          </a:xfrm>
        </p:spPr>
      </p:pic>
    </p:spTree>
    <p:extLst>
      <p:ext uri="{BB962C8B-B14F-4D97-AF65-F5344CB8AC3E}">
        <p14:creationId xmlns:p14="http://schemas.microsoft.com/office/powerpoint/2010/main" val="5707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848297"/>
            <a:ext cx="8482988" cy="1498295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спортна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насочена към масов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 smtClean="0">
                <a:solidFill>
                  <a:schemeClr val="tx1"/>
                </a:solidFill>
              </a:rPr>
              <a:t> </a:t>
            </a:r>
            <a:r>
              <a:rPr lang="bg-BG" sz="2000" b="0" dirty="0" smtClean="0"/>
              <a:t/>
            </a:r>
            <a:br>
              <a:rPr lang="bg-BG" sz="2000" b="0" dirty="0" smtClean="0"/>
            </a:br>
            <a:r>
              <a:rPr lang="bg-BG" sz="1400" dirty="0">
                <a:solidFill>
                  <a:schemeClr val="tx1"/>
                </a:solidFill>
              </a:rPr>
              <a:t>Община Бургас</a:t>
            </a:r>
            <a:br>
              <a:rPr lang="bg-BG" sz="1400" dirty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Изграждане на нов спортен комплекс със закрит плувен басейн, футболно игрище, тенис корт в кв. Славейков, гр. Бургас - бюджет на проекта 1</a:t>
            </a:r>
            <a:r>
              <a:rPr lang="en-US" sz="1400" dirty="0">
                <a:solidFill>
                  <a:schemeClr val="tx1"/>
                </a:solidFill>
              </a:rPr>
              <a:t>6</a:t>
            </a:r>
            <a:r>
              <a:rPr lang="bg-BG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63</a:t>
            </a:r>
            <a:r>
              <a:rPr lang="bg-BG" sz="1400" dirty="0">
                <a:solidFill>
                  <a:schemeClr val="tx1"/>
                </a:solidFill>
              </a:rPr>
              <a:t>0 000 лева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795"/>
            <a:ext cx="4040188" cy="506776"/>
          </a:xfrm>
        </p:spPr>
        <p:txBody>
          <a:bodyPr/>
          <a:lstStyle/>
          <a:p>
            <a:pPr algn="ctr"/>
            <a:r>
              <a:rPr lang="bg-BG" sz="1800" dirty="0" smtClean="0"/>
              <a:t>ПРЕДИ</a:t>
            </a:r>
            <a:endParaRPr lang="bg-BG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6" y="2988555"/>
            <a:ext cx="3974135" cy="29790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8795"/>
            <a:ext cx="4041775" cy="506776"/>
          </a:xfrm>
        </p:spPr>
        <p:txBody>
          <a:bodyPr/>
          <a:lstStyle/>
          <a:p>
            <a:pPr algn="ctr"/>
            <a:r>
              <a:rPr lang="bg-BG" sz="1800" dirty="0" smtClean="0"/>
              <a:t>В ПРОЦЕС</a:t>
            </a:r>
            <a:endParaRPr lang="bg-BG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55" y="3032960"/>
            <a:ext cx="3825315" cy="2890238"/>
          </a:xfrm>
        </p:spPr>
      </p:pic>
    </p:spTree>
    <p:extLst>
      <p:ext uri="{BB962C8B-B14F-4D97-AF65-F5344CB8AC3E}">
        <p14:creationId xmlns:p14="http://schemas.microsoft.com/office/powerpoint/2010/main" val="32465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848297"/>
            <a:ext cx="8482988" cy="1498295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Градска мобилност</a:t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  <a:t>транспортни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</a:rPr>
              <a:t>средства;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  <a:t>системи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</a:rPr>
              <a:t>за управление; билетна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  <a:t>система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  <a:t>възможност за съчетание с грант по ОПРР 2014 -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</a:rPr>
              <a:t>2020</a:t>
            </a:r>
            <a:r>
              <a:rPr lang="bg-BG" dirty="0">
                <a:solidFill>
                  <a:schemeClr val="tx1"/>
                </a:solidFill>
              </a:rPr>
              <a:t/>
            </a:r>
            <a:br>
              <a:rPr lang="bg-BG" dirty="0">
                <a:solidFill>
                  <a:schemeClr val="tx1"/>
                </a:solidFill>
              </a:rPr>
            </a:br>
            <a:r>
              <a:rPr lang="bg-BG" sz="1400" dirty="0" smtClean="0">
                <a:solidFill>
                  <a:schemeClr val="tx1"/>
                </a:solidFill>
              </a:rPr>
              <a:t/>
            </a:r>
            <a:br>
              <a:rPr lang="bg-BG" sz="1400" dirty="0" smtClean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Б</a:t>
            </a:r>
            <a:r>
              <a:rPr lang="bg-BG" sz="1400" dirty="0" smtClean="0">
                <a:solidFill>
                  <a:schemeClr val="tx1"/>
                </a:solidFill>
              </a:rPr>
              <a:t>ургасбус </a:t>
            </a:r>
            <a:r>
              <a:rPr lang="bg-BG" sz="1400" dirty="0">
                <a:solidFill>
                  <a:schemeClr val="tx1"/>
                </a:solidFill>
              </a:rPr>
              <a:t>ЕООД</a:t>
            </a:r>
            <a:br>
              <a:rPr lang="bg-BG" sz="1400" dirty="0">
                <a:solidFill>
                  <a:schemeClr val="tx1"/>
                </a:solidFill>
              </a:rPr>
            </a:br>
            <a:r>
              <a:rPr lang="bg-BG" sz="1400" dirty="0">
                <a:solidFill>
                  <a:schemeClr val="tx1"/>
                </a:solidFill>
              </a:rPr>
              <a:t>Закупуване на автобуси за градски </a:t>
            </a:r>
            <a:r>
              <a:rPr lang="bg-BG" sz="1400" dirty="0" smtClean="0">
                <a:solidFill>
                  <a:schemeClr val="tx1"/>
                </a:solidFill>
              </a:rPr>
              <a:t>транспорт - </a:t>
            </a:r>
            <a:r>
              <a:rPr lang="bg-BG" sz="1400" dirty="0">
                <a:solidFill>
                  <a:schemeClr val="tx1"/>
                </a:solidFill>
              </a:rPr>
              <a:t>бюджет на проекта 4 100 000 лева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795"/>
            <a:ext cx="4040188" cy="506776"/>
          </a:xfrm>
        </p:spPr>
        <p:txBody>
          <a:bodyPr/>
          <a:lstStyle/>
          <a:p>
            <a:pPr algn="ctr"/>
            <a:r>
              <a:rPr lang="bg-BG" sz="1800" dirty="0" smtClean="0"/>
              <a:t>ПРЕДИ</a:t>
            </a:r>
            <a:endParaRPr lang="bg-BG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0" y="2985571"/>
            <a:ext cx="4144848" cy="29850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8795"/>
            <a:ext cx="4041775" cy="506776"/>
          </a:xfrm>
        </p:spPr>
        <p:txBody>
          <a:bodyPr/>
          <a:lstStyle/>
          <a:p>
            <a:pPr algn="ctr"/>
            <a:r>
              <a:rPr lang="bg-BG" sz="1800" dirty="0" smtClean="0"/>
              <a:t>СЛЕД</a:t>
            </a:r>
            <a:endParaRPr lang="bg-BG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2985571"/>
            <a:ext cx="4041774" cy="2985017"/>
          </a:xfrm>
        </p:spPr>
      </p:pic>
    </p:spTree>
    <p:extLst>
      <p:ext uri="{BB962C8B-B14F-4D97-AF65-F5344CB8AC3E}">
        <p14:creationId xmlns:p14="http://schemas.microsoft.com/office/powerpoint/2010/main" val="41447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10556</TotalTime>
  <Words>502</Words>
  <Application>Microsoft Office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1_Custom Design</vt:lpstr>
      <vt:lpstr>PowerPoint Presentation</vt:lpstr>
      <vt:lpstr>Нашата визия за философията на финансовите инструменти</vt:lpstr>
      <vt:lpstr>PowerPoint Presentation</vt:lpstr>
      <vt:lpstr> Пазари и тържища/борси   Община Стара Загора Реконструкция на Централен Общински пазар в гр. Стара Загора – бюджет на проекта 2 800 000 лева </vt:lpstr>
      <vt:lpstr>Многофункционални експо площи  Община Бургас Реконструкция на Експозиционен център Флора, гр. Бургас – бюджет на проекта 3 400 000 лева</vt:lpstr>
      <vt:lpstr>Общински/публични имоти с обществени функции  Община Варна  Реконструкция на „Юнашки салон” в гр. Варна - бюджет на проекта 1 800 000 лева</vt:lpstr>
      <vt:lpstr>Реновиране на спортна инфраструктура насочена към масов спорт   Община Стара Загора  Реконструкция на покрит Общински басейн в гр. Стара Загора - бюджет на проекта 2 730 000 лева</vt:lpstr>
      <vt:lpstr>Нова спортна инфраструктура насочена към масов спорт   Община Бургас Изграждане на нов спортен комплекс със закрит плувен басейн, футболно игрище, тенис корт в кв. Славейков, гр. Бургас - бюджет на проекта 16 630 000 лева</vt:lpstr>
      <vt:lpstr> Градска мобилност транспортни средства; системи за управление; билетна система възможност за съчетание с грант по ОПРР 2014 - 2020  Бургасбус ЕООД Закупуване на автобуси за градски транспорт - бюджет на проекта 4 100 000 лева</vt:lpstr>
      <vt:lpstr> Градска мобилност наземни, подземни, многоетажни паркинги възможност за съчетание с грант по ОПРР 2014 - 2020  Община Варна  Разширяване на съществуващ наземен паркинг на бул. Приморски и рехабилитация на  ул. 8-ми Ноември в гр. Варна – бюджет на проекта 1 100 000 лева</vt:lpstr>
      <vt:lpstr>Паркове, зони за развлечение, зоопаркове</vt:lpstr>
      <vt:lpstr>Места за култура и развлечение  кина, музеи, театри, галерии разширяване дейностите, за които тези пространства могат да се ползват</vt:lpstr>
      <vt:lpstr>Публични услуги градско осветление, отопление, вода, отпадъци</vt:lpstr>
      <vt:lpstr>ИПГВР – възможности за развитие и промяна</vt:lpstr>
      <vt:lpstr>Структуриране на бизнес план</vt:lpstr>
      <vt:lpstr>PowerPoint Presentation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Fankoff</dc:creator>
  <cp:lastModifiedBy>Martin Zaimov</cp:lastModifiedBy>
  <cp:revision>411</cp:revision>
  <dcterms:created xsi:type="dcterms:W3CDTF">2009-02-08T11:59:35Z</dcterms:created>
  <dcterms:modified xsi:type="dcterms:W3CDTF">2017-06-21T19:38:56Z</dcterms:modified>
</cp:coreProperties>
</file>